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0E5C-618A-4FB0-AD27-BBCDE9052DAD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F7F94-9198-461D-813C-C650DCEAA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17082-3F07-44E9-8CA6-9AA1844394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F7F94-9198-461D-813C-C650DCEAA0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612775"/>
          </a:xfrm>
        </p:spPr>
        <p:txBody>
          <a:bodyPr>
            <a:normAutofit/>
          </a:bodyPr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5175"/>
            <a:ext cx="6400800" cy="304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ABBE-3C64-4704-BF01-B2691A504032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F7265-C4DD-441B-BBC3-76CAB29F8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7D6C-D7A2-4D94-AA50-F718106BBA61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163C-86EF-4F6C-8E90-1CA0B92B7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8B7D-48C9-4B71-9556-336DD5399C3A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B28C-8DB2-46C5-9164-1A9CE58E4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B0CC-2FB0-4E7B-B029-20951B11F31D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9732-DACF-4DC4-B7EB-9B9CBEFE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309-5695-414E-A5E2-5DE07A20604A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1DA5-A81C-41AA-BD56-2694DA271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3C02-EB59-4E4A-8AD1-DE9048B2DFB1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40B1-73F1-4FEA-A2EF-54085977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8ABF-4A50-4315-9EC6-F434D92686A0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A205-EC65-4992-B09C-F38779D1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D76-BEFB-4529-A68A-86C4D3A997B2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A945-AFB8-4FCF-9AF9-D3BEB2DA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86BC-F54A-4EE1-AD4C-5A4138A0FDA5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B0AF-805B-4ED2-B624-8756B9A0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949C1-FB31-4E1C-84F3-5DAA2BF6B570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8C25-4A9F-4B93-8259-F7B349EE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2DB8-3D84-43F2-88BA-F6C0E5269574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50E2-684C-43CE-8BFE-1100AECF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533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07AC1-6883-4517-AE33-12E8865954C2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DA321-1F1C-46A7-A03F-97CADD5B3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1430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and Contrasting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Character’s Adventures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/>
              <a:t>Part 3</a:t>
            </a:r>
          </a:p>
          <a:p>
            <a:pPr algn="ctr"/>
            <a:r>
              <a:rPr lang="en-US" sz="2400" dirty="0" smtClean="0"/>
              <a:t>Mrs. Talley’s Kindergarten</a:t>
            </a:r>
          </a:p>
          <a:p>
            <a:pPr algn="ctr"/>
            <a:r>
              <a:rPr lang="en-US" sz="2000" dirty="0" smtClean="0"/>
              <a:t>Russell Jones Elementary</a:t>
            </a:r>
          </a:p>
          <a:p>
            <a:pPr algn="ctr"/>
            <a:r>
              <a:rPr lang="en-US" dirty="0" smtClean="0"/>
              <a:t>February 23, 2012</a:t>
            </a:r>
            <a:endParaRPr lang="en-US" dirty="0"/>
          </a:p>
        </p:txBody>
      </p:sp>
      <p:pic>
        <p:nvPicPr>
          <p:cNvPr id="7" name="Picture 2" descr="http://gatheringbooks.files.wordpress.com/2011/02/lonpop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171754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awesomestories.com/images/user/1b8d29a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886200"/>
            <a:ext cx="1818092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0" y="53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identifying “adventure” as the feature to compare, students acted out the adventure from each story. </a:t>
            </a:r>
            <a:endParaRPr lang="en-US" sz="2000" dirty="0"/>
          </a:p>
        </p:txBody>
      </p:sp>
      <p:pic>
        <p:nvPicPr>
          <p:cNvPr id="5122" name="Picture 2" descr="G:\DCIM\103NIKON\DSCN7483.JPG"/>
          <p:cNvPicPr>
            <a:picLocks noChangeAspect="1" noChangeArrowheads="1"/>
          </p:cNvPicPr>
          <p:nvPr/>
        </p:nvPicPr>
        <p:blipFill>
          <a:blip r:embed="rId4" cstate="print"/>
          <a:srcRect l="22029" t="8848" r="4668"/>
          <a:stretch>
            <a:fillRect/>
          </a:stretch>
        </p:blipFill>
        <p:spPr bwMode="auto">
          <a:xfrm>
            <a:off x="457200" y="1447800"/>
            <a:ext cx="4114800" cy="383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48200" y="20574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 smtClean="0"/>
              <a:t>Little Red Riding Hood</a:t>
            </a:r>
          </a:p>
          <a:p>
            <a:r>
              <a:rPr lang="en-US" sz="1400" i="1" dirty="0" smtClean="0"/>
              <a:t>The huntsman cut the wolf open to rescue Little Red Riding Hood and her grandma.</a:t>
            </a:r>
            <a:endParaRPr lang="en-US" sz="1400" i="1" dirty="0"/>
          </a:p>
        </p:txBody>
      </p:sp>
      <p:pic>
        <p:nvPicPr>
          <p:cNvPr id="5123" name="Picture 3" descr="G:\DCIM\103NIKON\DSCN7485.JPG"/>
          <p:cNvPicPr>
            <a:picLocks noChangeAspect="1" noChangeArrowheads="1"/>
          </p:cNvPicPr>
          <p:nvPr/>
        </p:nvPicPr>
        <p:blipFill>
          <a:blip r:embed="rId5" cstate="print"/>
          <a:srcRect t="21692"/>
          <a:stretch>
            <a:fillRect/>
          </a:stretch>
        </p:blipFill>
        <p:spPr bwMode="auto">
          <a:xfrm>
            <a:off x="4343400" y="3200400"/>
            <a:ext cx="441129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76400" y="5410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u="sng" dirty="0" smtClean="0"/>
              <a:t>Lon Po </a:t>
            </a:r>
            <a:r>
              <a:rPr lang="en-US" sz="1400" i="1" u="sng" dirty="0" err="1" smtClean="0"/>
              <a:t>Po</a:t>
            </a:r>
            <a:endParaRPr lang="en-US" sz="1400" i="1" u="sng" dirty="0" smtClean="0"/>
          </a:p>
          <a:p>
            <a:pPr algn="r"/>
            <a:r>
              <a:rPr lang="en-US" sz="1400" i="1" dirty="0" smtClean="0"/>
              <a:t>The sisters use all their strength to pull the wolf up before dropping him.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6248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228600"/>
            <a:ext cx="4876800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can find the items to compare.</a:t>
            </a:r>
          </a:p>
          <a:p>
            <a:pPr marL="342900" indent="-342900"/>
            <a:endParaRPr lang="en-US" dirty="0" smtClean="0">
              <a:latin typeface="Comic Sans MS" pitchFamily="66" charset="0"/>
            </a:endParaRPr>
          </a:p>
          <a:p>
            <a:pPr marL="342900" indent="-342900"/>
            <a:r>
              <a:rPr lang="en-US" dirty="0" smtClean="0">
                <a:latin typeface="Comic Sans MS" pitchFamily="66" charset="0"/>
              </a:rPr>
              <a:t>2. I can choose the features to compare.</a:t>
            </a:r>
          </a:p>
          <a:p>
            <a:pPr marL="342900" indent="-342900"/>
            <a:endParaRPr lang="en-US" dirty="0" smtClean="0">
              <a:latin typeface="Comic Sans MS" pitchFamily="66" charset="0"/>
            </a:endParaRPr>
          </a:p>
          <a:p>
            <a:pPr marL="342900" indent="-342900"/>
            <a:r>
              <a:rPr lang="en-US" dirty="0" smtClean="0">
                <a:latin typeface="Comic Sans MS" pitchFamily="66" charset="0"/>
              </a:rPr>
              <a:t>3. I can tell how the items are the same or different.</a:t>
            </a:r>
          </a:p>
          <a:p>
            <a:pPr marL="342900" indent="-342900"/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362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“How  are the adventures in these two stories the same?”</a:t>
            </a:r>
            <a:endParaRPr lang="en-US" dirty="0"/>
          </a:p>
        </p:txBody>
      </p:sp>
      <p:pic>
        <p:nvPicPr>
          <p:cNvPr id="6146" name="Picture 2" descr="G:\DCIM\103NIKON\DSCN7490.JPG"/>
          <p:cNvPicPr>
            <a:picLocks noChangeAspect="1" noChangeArrowheads="1"/>
          </p:cNvPicPr>
          <p:nvPr/>
        </p:nvPicPr>
        <p:blipFill>
          <a:blip r:embed="rId4" cstate="print"/>
          <a:srcRect l="34411"/>
          <a:stretch>
            <a:fillRect/>
          </a:stretch>
        </p:blipFill>
        <p:spPr bwMode="auto">
          <a:xfrm>
            <a:off x="1828800" y="2438400"/>
            <a:ext cx="3340608" cy="381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G:\DCIM\103NIKON\DSCN7489.JPG"/>
          <p:cNvPicPr>
            <a:picLocks noChangeAspect="1" noChangeArrowheads="1"/>
          </p:cNvPicPr>
          <p:nvPr/>
        </p:nvPicPr>
        <p:blipFill>
          <a:blip r:embed="rId5" cstate="print"/>
          <a:srcRect l="22029" t="21708" r="13349" b="16564"/>
          <a:stretch>
            <a:fillRect/>
          </a:stretch>
        </p:blipFill>
        <p:spPr bwMode="auto">
          <a:xfrm>
            <a:off x="5410200" y="3048000"/>
            <a:ext cx="3352800" cy="240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0" y="563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shared their ideas.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28800" y="457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Hensley modeled thinking about how the adventures were the same.  Then she modeled writing about her ideas.</a:t>
            </a:r>
            <a:endParaRPr lang="en-US" dirty="0"/>
          </a:p>
        </p:txBody>
      </p:sp>
      <p:pic>
        <p:nvPicPr>
          <p:cNvPr id="7170" name="Picture 2" descr="G:\DCIM\103NIKON\DSCN7491.JPG"/>
          <p:cNvPicPr>
            <a:picLocks noChangeAspect="1" noChangeArrowheads="1"/>
          </p:cNvPicPr>
          <p:nvPr/>
        </p:nvPicPr>
        <p:blipFill>
          <a:blip r:embed="rId4" cstate="print"/>
          <a:srcRect l="6101" t="8134" r="2386"/>
          <a:stretch>
            <a:fillRect/>
          </a:stretch>
        </p:blipFill>
        <p:spPr bwMode="auto">
          <a:xfrm>
            <a:off x="457200" y="1447800"/>
            <a:ext cx="2922949" cy="22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olv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727200"/>
            <a:ext cx="4419600" cy="2844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33800" y="4648200"/>
            <a:ext cx="4419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wolves in both stories had big teeth.  They both wanted to eat someone.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Students wrote about how the character’s adventures in both stories were the same.</a:t>
            </a:r>
            <a:endParaRPr lang="en-US" sz="2000" dirty="0"/>
          </a:p>
        </p:txBody>
      </p:sp>
      <p:pic>
        <p:nvPicPr>
          <p:cNvPr id="8194" name="Picture 2" descr="G:\DCIM\103NIKON\DSCN7494.JPG"/>
          <p:cNvPicPr>
            <a:picLocks noChangeAspect="1" noChangeArrowheads="1"/>
          </p:cNvPicPr>
          <p:nvPr/>
        </p:nvPicPr>
        <p:blipFill>
          <a:blip r:embed="rId3" cstate="print"/>
          <a:srcRect l="24923" r="19136"/>
          <a:stretch>
            <a:fillRect/>
          </a:stretch>
        </p:blipFill>
        <p:spPr bwMode="auto">
          <a:xfrm>
            <a:off x="914400" y="2057400"/>
            <a:ext cx="2590800" cy="347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G:\DCIM\103NIKON\DSCN7495.JPG"/>
          <p:cNvPicPr>
            <a:picLocks noChangeAspect="1" noChangeArrowheads="1"/>
          </p:cNvPicPr>
          <p:nvPr/>
        </p:nvPicPr>
        <p:blipFill>
          <a:blip r:embed="rId4" cstate="print"/>
          <a:srcRect l="18346"/>
          <a:stretch>
            <a:fillRect/>
          </a:stretch>
        </p:blipFill>
        <p:spPr bwMode="auto">
          <a:xfrm>
            <a:off x="3886200" y="1752600"/>
            <a:ext cx="4382008" cy="40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286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5715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Talley scored students performance of the standard using a clipboard and scoring guide.</a:t>
            </a:r>
            <a:endParaRPr lang="en-US" dirty="0"/>
          </a:p>
        </p:txBody>
      </p:sp>
      <p:pic>
        <p:nvPicPr>
          <p:cNvPr id="9218" name="Picture 2" descr="G:\DCIM\103NIKON\DSCN7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"/>
            <a:ext cx="4940808" cy="370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G:\DCIM\103NIKON\DSCN74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38200"/>
            <a:ext cx="3181350" cy="424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G:\DCIM\103NIKON\DSCN7508.JPG"/>
          <p:cNvPicPr>
            <a:picLocks noChangeAspect="1" noChangeArrowheads="1"/>
          </p:cNvPicPr>
          <p:nvPr/>
        </p:nvPicPr>
        <p:blipFill>
          <a:blip r:embed="rId6" cstate="print"/>
          <a:srcRect l="13349" t="15278" r="6597" b="10134"/>
          <a:stretch>
            <a:fillRect/>
          </a:stretch>
        </p:blipFill>
        <p:spPr bwMode="auto">
          <a:xfrm>
            <a:off x="4876800" y="3581400"/>
            <a:ext cx="2819400" cy="197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76400" y="228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Ms. Hensley and Mrs. Talley selected students to share their writing.</a:t>
            </a:r>
            <a:endParaRPr lang="en-US" dirty="0"/>
          </a:p>
        </p:txBody>
      </p:sp>
      <p:pic>
        <p:nvPicPr>
          <p:cNvPr id="10242" name="Picture 2" descr="G:\DCIM\103NIKON\DSCN7500.JPG"/>
          <p:cNvPicPr>
            <a:picLocks noChangeAspect="1" noChangeArrowheads="1"/>
          </p:cNvPicPr>
          <p:nvPr/>
        </p:nvPicPr>
        <p:blipFill>
          <a:blip r:embed="rId4" cstate="print"/>
          <a:srcRect r="25887"/>
          <a:stretch>
            <a:fillRect/>
          </a:stretch>
        </p:blipFill>
        <p:spPr bwMode="auto">
          <a:xfrm>
            <a:off x="990600" y="914400"/>
            <a:ext cx="3228798" cy="32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G:\DCIM\103NIKON\DSCN7505.JPG"/>
          <p:cNvPicPr>
            <a:picLocks noChangeAspect="1" noChangeArrowheads="1"/>
          </p:cNvPicPr>
          <p:nvPr/>
        </p:nvPicPr>
        <p:blipFill>
          <a:blip r:embed="rId5" cstate="print"/>
          <a:srcRect l="23958" t="11574" r="22029"/>
          <a:stretch>
            <a:fillRect/>
          </a:stretch>
        </p:blipFill>
        <p:spPr bwMode="auto">
          <a:xfrm>
            <a:off x="4724400" y="1066800"/>
            <a:ext cx="3708666" cy="455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4724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wolf knock on the door.  A wolf go to grandmas house.  I felt scared.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9800" y="5257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On   Little   Red   Riding   Hood   and   Lon Po </a:t>
            </a:r>
            <a:r>
              <a:rPr lang="en-US" dirty="0" err="1" smtClean="0">
                <a:latin typeface="Comic Sans MS" pitchFamily="66" charset="0"/>
              </a:rPr>
              <a:t>Po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they   both   have   wolf.   On   little   Red</a:t>
            </a:r>
          </a:p>
          <a:p>
            <a:r>
              <a:rPr lang="en-US" dirty="0" smtClean="0">
                <a:latin typeface="Comic Sans MS" pitchFamily="66" charset="0"/>
              </a:rPr>
              <a:t>Riding   Hood   and   Lon Po </a:t>
            </a:r>
            <a:r>
              <a:rPr lang="en-US" dirty="0" err="1" smtClean="0">
                <a:latin typeface="Comic Sans MS" pitchFamily="66" charset="0"/>
              </a:rPr>
              <a:t>Po</a:t>
            </a:r>
            <a:r>
              <a:rPr lang="en-US" dirty="0" smtClean="0">
                <a:latin typeface="Comic Sans MS" pitchFamily="66" charset="0"/>
              </a:rPr>
              <a:t>   they both</a:t>
            </a:r>
          </a:p>
          <a:p>
            <a:r>
              <a:rPr lang="en-US" dirty="0" smtClean="0">
                <a:latin typeface="Comic Sans MS" pitchFamily="66" charset="0"/>
              </a:rPr>
              <a:t>have   grandmas   in   the   story.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1266" name="Picture 2" descr="G:\DCIM\103NIKON\DSCN7512.JPG"/>
          <p:cNvPicPr>
            <a:picLocks noChangeAspect="1" noChangeArrowheads="1"/>
          </p:cNvPicPr>
          <p:nvPr/>
        </p:nvPicPr>
        <p:blipFill>
          <a:blip r:embed="rId4" cstate="print"/>
          <a:srcRect l="7562" t="12706" r="6597" b="11420"/>
          <a:stretch>
            <a:fillRect/>
          </a:stretch>
        </p:blipFill>
        <p:spPr bwMode="auto">
          <a:xfrm>
            <a:off x="2057400" y="914400"/>
            <a:ext cx="6019800" cy="399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4953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It  was  scary.  They  both  have  big</a:t>
            </a:r>
          </a:p>
          <a:p>
            <a:r>
              <a:rPr lang="en-US" dirty="0" smtClean="0">
                <a:latin typeface="Comic Sans MS" pitchFamily="66" charset="0"/>
              </a:rPr>
              <a:t>ears.  The  stories  both  have </a:t>
            </a:r>
          </a:p>
          <a:p>
            <a:r>
              <a:rPr lang="en-US" dirty="0" smtClean="0">
                <a:latin typeface="Comic Sans MS" pitchFamily="66" charset="0"/>
              </a:rPr>
              <a:t>wolves  in  the  books.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2290" name="Picture 2" descr="G:\DCIM\103NIKON\DSCN7509.JPG"/>
          <p:cNvPicPr>
            <a:picLocks noChangeAspect="1" noChangeArrowheads="1"/>
          </p:cNvPicPr>
          <p:nvPr/>
        </p:nvPicPr>
        <p:blipFill>
          <a:blip r:embed="rId4" cstate="print"/>
          <a:srcRect l="12384" t="15278" r="2739" b="13992"/>
          <a:stretch>
            <a:fillRect/>
          </a:stretch>
        </p:blipFill>
        <p:spPr bwMode="auto">
          <a:xfrm>
            <a:off x="1981200" y="457200"/>
            <a:ext cx="6705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Goal: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compare the adventures in two stories.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Students revisited the goal and scored themselves  with a thumbs up or down.</a:t>
            </a:r>
            <a:endParaRPr lang="en-US" sz="2000" dirty="0"/>
          </a:p>
        </p:txBody>
      </p:sp>
      <p:grpSp>
        <p:nvGrpSpPr>
          <p:cNvPr id="3" name="Group 9"/>
          <p:cNvGrpSpPr/>
          <p:nvPr/>
        </p:nvGrpSpPr>
        <p:grpSpPr>
          <a:xfrm>
            <a:off x="4953000" y="4724400"/>
            <a:ext cx="3352800" cy="1676400"/>
            <a:chOff x="5181600" y="2743200"/>
            <a:chExt cx="3581400" cy="1752600"/>
          </a:xfrm>
        </p:grpSpPr>
        <p:sp>
          <p:nvSpPr>
            <p:cNvPr id="11" name="Rectangle 10"/>
            <p:cNvSpPr/>
            <p:nvPr/>
          </p:nvSpPr>
          <p:spPr>
            <a:xfrm>
              <a:off x="5181600" y="2743200"/>
              <a:ext cx="3581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895600"/>
              <a:ext cx="836660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6515100" y="3009900"/>
              <a:ext cx="747712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7620000" y="2819400"/>
              <a:ext cx="881133" cy="150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4" name="Picture 2" descr="G:\DCIM\103NIKON\DSCN7406.JPG"/>
          <p:cNvPicPr>
            <a:picLocks noChangeAspect="1" noChangeArrowheads="1"/>
          </p:cNvPicPr>
          <p:nvPr/>
        </p:nvPicPr>
        <p:blipFill>
          <a:blip r:embed="rId4" cstate="print"/>
          <a:srcRect l="43255" t="22568" b="12237"/>
          <a:stretch>
            <a:fillRect/>
          </a:stretch>
        </p:blipFill>
        <p:spPr bwMode="auto">
          <a:xfrm>
            <a:off x="4953000" y="2057400"/>
            <a:ext cx="2918226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G:\DCIM\103NIKON\DSCN7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05000"/>
            <a:ext cx="3747008" cy="2810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8200" y="58674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19200" y="1371600"/>
            <a:ext cx="6553200" cy="4168521"/>
            <a:chOff x="838200" y="1219200"/>
            <a:chExt cx="6553200" cy="4168521"/>
          </a:xfrm>
        </p:grpSpPr>
        <p:sp>
          <p:nvSpPr>
            <p:cNvPr id="22" name="Rectangle 21"/>
            <p:cNvSpPr/>
            <p:nvPr/>
          </p:nvSpPr>
          <p:spPr>
            <a:xfrm>
              <a:off x="1981200" y="1371600"/>
              <a:ext cx="5410200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/>
                <a:t>Marzano</a:t>
              </a:r>
              <a:r>
                <a:rPr lang="en-US" sz="1600" dirty="0" smtClean="0"/>
                <a:t>, R. J., Pickering, D. J., &amp; Pollock, J. E. (2001). </a:t>
              </a:r>
              <a:r>
                <a:rPr lang="en-US" sz="1600" i="1" dirty="0" smtClean="0"/>
                <a:t>Classroom instruction that works: Research-based strategies for increasing student achievement. </a:t>
              </a:r>
              <a:r>
                <a:rPr lang="en-US" sz="1600" dirty="0" smtClean="0"/>
                <a:t>Alexandria, VA: Association for Supervision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and Curriculum Development.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 </a:t>
              </a:r>
            </a:p>
            <a:p>
              <a:r>
                <a:rPr lang="en-US" sz="1600" dirty="0" smtClean="0"/>
                <a:t>Pollock, J. E. (2007). </a:t>
              </a:r>
              <a:r>
                <a:rPr lang="en-US" sz="1600" i="1" dirty="0" smtClean="0"/>
                <a:t>Improving student learning one teacher at a time. </a:t>
              </a:r>
              <a:r>
                <a:rPr lang="en-US" sz="1600" dirty="0" smtClean="0"/>
                <a:t>Alexandria, VA: Association for Supervision and Curriculum Development.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dirty="0" smtClean="0"/>
                <a:t> </a:t>
              </a:r>
            </a:p>
            <a:p>
              <a:r>
                <a:rPr lang="en-US" sz="1600" dirty="0" smtClean="0"/>
                <a:t>Pollock, J. E., &amp; Ford, Sharon M. (2009). </a:t>
              </a:r>
              <a:r>
                <a:rPr lang="en-US" sz="1600" i="1" dirty="0" smtClean="0"/>
                <a:t>Improving student learning one principal at a time. </a:t>
              </a:r>
              <a:r>
                <a:rPr lang="en-US" sz="1600" dirty="0" smtClean="0"/>
                <a:t>Alexandria, VA: Association for Supervision and Curriculum Development.</a:t>
              </a:r>
              <a:endParaRPr lang="en-US" sz="1600" dirty="0"/>
            </a:p>
          </p:txBody>
        </p:sp>
        <p:pic>
          <p:nvPicPr>
            <p:cNvPr id="23" name="Picture 2" descr="http://images.betterworldbooks.com/141/Improving-Student-Learning-One-Teacher-at-a-Time-Pollock-Jane-E-97814166052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590800"/>
              <a:ext cx="950534" cy="12252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4" descr="http://i43.tower.com/images/mm113091970/improving-student-learning-one-principal-time-sharon-m-ford-paperback-cover-a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4114800"/>
              <a:ext cx="990600" cy="1272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6" descr="http://www.mcrel.org/SuccessInSight/Portals/7/Classroom%20Instruction%20That%20Work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1219200"/>
              <a:ext cx="914400" cy="11522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29540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Mrs. Talley and Mrs. Hensley continued working with the standard and activity from the previous days’ lessons.</a:t>
            </a:r>
          </a:p>
          <a:p>
            <a:pPr algn="ctr"/>
            <a:endParaRPr lang="en-US" sz="2400" b="1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dirty="0" smtClean="0"/>
              <a:t>RL.K.9  With prompting and support, compare and contrast the adventures and experiences of characters in familiar stories.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9200" y="3962400"/>
            <a:ext cx="6742113" cy="1285875"/>
            <a:chOff x="1083624" y="1981200"/>
            <a:chExt cx="6742113" cy="12858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3624" y="1981200"/>
              <a:ext cx="6742113" cy="1285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114800" y="3048000"/>
              <a:ext cx="4572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2954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This lesson focused on comparing the “adventures” in two stories.</a:t>
            </a:r>
          </a:p>
          <a:p>
            <a:pPr algn="ctr"/>
            <a:endParaRPr lang="en-US" sz="2800" b="1" dirty="0" smtClean="0">
              <a:solidFill>
                <a:sysClr val="windowText" lastClr="000000"/>
              </a:solidFill>
            </a:endParaRPr>
          </a:p>
          <a:p>
            <a:pPr lvl="1"/>
            <a:r>
              <a:rPr lang="en-US" sz="2000" dirty="0" smtClean="0"/>
              <a:t>RL.K.9  With prompting and support, compare and contrast the adventures and experiences of characters in familiar stories.</a:t>
            </a:r>
            <a:endParaRPr lang="en-US" sz="2000" dirty="0"/>
          </a:p>
        </p:txBody>
      </p:sp>
      <p:pic>
        <p:nvPicPr>
          <p:cNvPr id="7" name="Picture 2" descr="http://www.awesomestories.com/images/user/1b8d29a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1818092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gatheringbooks.files.wordpress.com/2011/02/lonpop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1717548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143000"/>
            <a:ext cx="7162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Because many of Mrs. Talley’s  students are language learners, this lesson was planned to incorporate the </a:t>
            </a:r>
          </a:p>
          <a:p>
            <a:pPr algn="ctr"/>
            <a:r>
              <a:rPr lang="en-US" sz="2000" dirty="0" smtClean="0"/>
              <a:t>following language objectives: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Language Objectives:</a:t>
            </a:r>
          </a:p>
          <a:p>
            <a:r>
              <a:rPr lang="en-US" dirty="0" smtClean="0">
                <a:latin typeface="Arial Black" pitchFamily="34" charset="0"/>
              </a:rPr>
              <a:t>Listening:  </a:t>
            </a:r>
            <a:r>
              <a:rPr lang="en-US" dirty="0" smtClean="0"/>
              <a:t>Listen to literature from diverse cultures and respond appropriately using one or two word phrases (e.g., retelling, dramatizing) (ELPL.1.K-2.8)</a:t>
            </a:r>
          </a:p>
          <a:p>
            <a:endParaRPr lang="en-US" sz="1000" dirty="0" smtClean="0"/>
          </a:p>
          <a:p>
            <a:r>
              <a:rPr lang="en-US" dirty="0" smtClean="0">
                <a:latin typeface="Arial Black" pitchFamily="34" charset="0"/>
              </a:rPr>
              <a:t>Speaking:  </a:t>
            </a:r>
            <a:r>
              <a:rPr lang="en-US" dirty="0" smtClean="0"/>
              <a:t>Respond appropriately- EL1 one or two word phrases, EL2 simple sentences (ELPL.1.K-2.8)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dirty="0" smtClean="0">
                <a:latin typeface="Arial Black" pitchFamily="34" charset="0"/>
              </a:rPr>
              <a:t>Reading:</a:t>
            </a:r>
            <a:r>
              <a:rPr lang="en-US" sz="2000" dirty="0" smtClean="0">
                <a:latin typeface="Arial Black" pitchFamily="34" charset="0"/>
              </a:rPr>
              <a:t>  </a:t>
            </a:r>
            <a:r>
              <a:rPr lang="en-US" dirty="0" smtClean="0"/>
              <a:t>Answer questions (ELPR.4.K-2.4)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dirty="0" smtClean="0">
                <a:latin typeface="Arial Black" pitchFamily="34" charset="0"/>
              </a:rPr>
              <a:t>Writing</a:t>
            </a:r>
            <a:r>
              <a:rPr lang="en-US" sz="2000" dirty="0" smtClean="0">
                <a:latin typeface="Arial Black" pitchFamily="34" charset="0"/>
              </a:rPr>
              <a:t>:  </a:t>
            </a:r>
            <a:r>
              <a:rPr lang="en-US" dirty="0" smtClean="0"/>
              <a:t>Apply strategies, when prompted, to move from oral </a:t>
            </a:r>
          </a:p>
          <a:p>
            <a:r>
              <a:rPr lang="en-US" dirty="0" smtClean="0"/>
              <a:t>to written language (ELPW.7.K-2.4)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12192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9812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514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8100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1219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1828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7432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35814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572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GANAG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pitchFamily="34" charset="0"/>
              </a:rPr>
              <a:t>gives students the opportunity to actively use the nine high-yield strategies.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Goal:</a:t>
            </a:r>
          </a:p>
        </p:txBody>
      </p:sp>
      <p:pic>
        <p:nvPicPr>
          <p:cNvPr id="1027" name="Picture 3" descr="G:\DCIM\103NIKON\DSCN7470.JPG"/>
          <p:cNvPicPr>
            <a:picLocks noChangeAspect="1" noChangeArrowheads="1"/>
          </p:cNvPicPr>
          <p:nvPr/>
        </p:nvPicPr>
        <p:blipFill>
          <a:blip r:embed="rId3" cstate="print"/>
          <a:srcRect t="11698" r="14773"/>
          <a:stretch>
            <a:fillRect/>
          </a:stretch>
        </p:blipFill>
        <p:spPr bwMode="auto">
          <a:xfrm>
            <a:off x="4343400" y="2133600"/>
            <a:ext cx="4267200" cy="331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DCIM\103NIKON\DSCN7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compare the adventures in two stories.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648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Students scored themselves to the goal with a thumbs up or down.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53000" y="4953000"/>
            <a:ext cx="2895600" cy="1219200"/>
            <a:chOff x="5181600" y="2743200"/>
            <a:chExt cx="3581400" cy="1752600"/>
          </a:xfrm>
        </p:grpSpPr>
        <p:sp>
          <p:nvSpPr>
            <p:cNvPr id="11" name="Rectangle 10"/>
            <p:cNvSpPr/>
            <p:nvPr/>
          </p:nvSpPr>
          <p:spPr>
            <a:xfrm>
              <a:off x="5181600" y="2743200"/>
              <a:ext cx="3581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0200" y="2895600"/>
              <a:ext cx="836660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6515100" y="3009900"/>
              <a:ext cx="747712" cy="128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7620000" y="2819400"/>
              <a:ext cx="881133" cy="150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04800" y="5943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Access Prior 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“Look at these two pictures.  How are they the same?”</a:t>
            </a:r>
            <a:endParaRPr lang="en-US" sz="2000" dirty="0"/>
          </a:p>
        </p:txBody>
      </p:sp>
      <p:pic>
        <p:nvPicPr>
          <p:cNvPr id="2050" name="Picture 2" descr="G:\DCIM\103NIKON\DSCN7471.JPG"/>
          <p:cNvPicPr>
            <a:picLocks noChangeAspect="1" noChangeArrowheads="1"/>
          </p:cNvPicPr>
          <p:nvPr/>
        </p:nvPicPr>
        <p:blipFill>
          <a:blip r:embed="rId3" cstate="print"/>
          <a:srcRect l="39716"/>
          <a:stretch>
            <a:fillRect/>
          </a:stretch>
        </p:blipFill>
        <p:spPr bwMode="auto">
          <a:xfrm>
            <a:off x="3429000" y="2514600"/>
            <a:ext cx="2197608" cy="273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Susan\Documents\My Scans\2012-02 (Feb)\scan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905000"/>
            <a:ext cx="1083452" cy="2667000"/>
          </a:xfrm>
          <a:prstGeom prst="rect">
            <a:avLst/>
          </a:prstGeom>
          <a:noFill/>
        </p:spPr>
      </p:pic>
      <p:pic>
        <p:nvPicPr>
          <p:cNvPr id="15" name="Picture 14" descr="mom &amp; red.jpg"/>
          <p:cNvPicPr>
            <a:picLocks noChangeAspect="1"/>
          </p:cNvPicPr>
          <p:nvPr/>
        </p:nvPicPr>
        <p:blipFill>
          <a:blip r:embed="rId5" cstate="print"/>
          <a:srcRect l="52501" t="41111" r="19989" b="8889"/>
          <a:stretch>
            <a:fillRect/>
          </a:stretch>
        </p:blipFill>
        <p:spPr>
          <a:xfrm>
            <a:off x="533400" y="1905000"/>
            <a:ext cx="1295400" cy="2649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G:\DCIM\103NIKON\DSCN7473.JPG"/>
          <p:cNvPicPr>
            <a:picLocks noChangeAspect="1" noChangeArrowheads="1"/>
          </p:cNvPicPr>
          <p:nvPr/>
        </p:nvPicPr>
        <p:blipFill>
          <a:blip r:embed="rId6" cstate="print"/>
          <a:srcRect l="31668" t="13488" r="10274" b="13793"/>
          <a:stretch>
            <a:fillRect/>
          </a:stretch>
        </p:blipFill>
        <p:spPr bwMode="auto">
          <a:xfrm>
            <a:off x="1219200" y="4724400"/>
            <a:ext cx="1981200" cy="186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352800" y="1828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student helped Ms. Hensley model talking with a partner and then making  a partner pyramid.</a:t>
            </a:r>
            <a:endParaRPr lang="en-US" dirty="0"/>
          </a:p>
        </p:txBody>
      </p:sp>
      <p:pic>
        <p:nvPicPr>
          <p:cNvPr id="2053" name="Picture 5" descr="G:\DCIM\103NIKON\DSCN7474.JPG"/>
          <p:cNvPicPr>
            <a:picLocks noChangeAspect="1" noChangeArrowheads="1"/>
          </p:cNvPicPr>
          <p:nvPr/>
        </p:nvPicPr>
        <p:blipFill>
          <a:blip r:embed="rId7" cstate="print"/>
          <a:srcRect l="20100" r="9491"/>
          <a:stretch>
            <a:fillRect/>
          </a:stretch>
        </p:blipFill>
        <p:spPr bwMode="auto">
          <a:xfrm>
            <a:off x="5791200" y="2514600"/>
            <a:ext cx="2709765" cy="288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352800" y="556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Partners shared their responses.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59436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5562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New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371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“Today our goal is to </a:t>
            </a:r>
            <a:r>
              <a:rPr lang="en-US" sz="2400" u="sng" dirty="0" smtClean="0"/>
              <a:t>compare</a:t>
            </a:r>
            <a:r>
              <a:rPr lang="en-US" sz="2400" dirty="0" smtClean="0"/>
              <a:t> the adventures of two stories.”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981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“There are three steps we need to follow when we want to compare.”</a:t>
            </a:r>
            <a:endParaRPr lang="en-US" dirty="0"/>
          </a:p>
        </p:txBody>
      </p:sp>
      <p:pic>
        <p:nvPicPr>
          <p:cNvPr id="3074" name="Picture 2" descr="G:\DCIM\103NIKON\DSCN7477.JPG"/>
          <p:cNvPicPr>
            <a:picLocks noChangeAspect="1" noChangeArrowheads="1"/>
          </p:cNvPicPr>
          <p:nvPr/>
        </p:nvPicPr>
        <p:blipFill>
          <a:blip r:embed="rId3" cstate="print"/>
          <a:srcRect l="28892" r="13324"/>
          <a:stretch>
            <a:fillRect/>
          </a:stretch>
        </p:blipFill>
        <p:spPr bwMode="auto">
          <a:xfrm>
            <a:off x="5410200" y="2209800"/>
            <a:ext cx="322896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2667001"/>
            <a:ext cx="43434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can find the items to compare.</a:t>
            </a:r>
          </a:p>
          <a:p>
            <a:pPr marL="342900" indent="-342900">
              <a:buAutoNum type="arabicPeriod"/>
            </a:pPr>
            <a:endParaRPr lang="en-US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“What are we going to compare today?”</a:t>
            </a:r>
            <a:endParaRPr lang="en-US" dirty="0"/>
          </a:p>
        </p:txBody>
      </p:sp>
      <p:pic>
        <p:nvPicPr>
          <p:cNvPr id="14" name="Picture 2" descr="http://www.awesomestories.com/images/user/1b8d29a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1143000" cy="131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://gatheringbooks.files.wordpress.com/2011/02/lonpop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267200"/>
            <a:ext cx="983361" cy="1221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57200" y="58674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DCIM\103NIKON\DSCN7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057400"/>
            <a:ext cx="3670808" cy="275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DCIM\103NIKON\DSCN7481.JPG"/>
          <p:cNvPicPr>
            <a:picLocks noChangeAspect="1" noChangeArrowheads="1"/>
          </p:cNvPicPr>
          <p:nvPr/>
        </p:nvPicPr>
        <p:blipFill>
          <a:blip r:embed="rId5" cstate="print"/>
          <a:srcRect l="8520" r="5774"/>
          <a:stretch>
            <a:fillRect/>
          </a:stretch>
        </p:blipFill>
        <p:spPr bwMode="auto">
          <a:xfrm>
            <a:off x="5029200" y="1219200"/>
            <a:ext cx="3646784" cy="319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G:\DCIM\103NIKON\DSCN7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343400"/>
            <a:ext cx="28448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6600" y="381000"/>
            <a:ext cx="48768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Comic Sans MS" pitchFamily="66" charset="0"/>
              </a:rPr>
              <a:t>I can find the items to compare.</a:t>
            </a:r>
          </a:p>
          <a:p>
            <a:pPr marL="342900" indent="-342900"/>
            <a:endParaRPr lang="en-US" dirty="0" smtClean="0">
              <a:latin typeface="Comic Sans MS" pitchFamily="66" charset="0"/>
            </a:endParaRPr>
          </a:p>
          <a:p>
            <a:pPr marL="342900" indent="-342900"/>
            <a:r>
              <a:rPr lang="en-US" dirty="0" smtClean="0">
                <a:latin typeface="Comic Sans MS" pitchFamily="66" charset="0"/>
              </a:rPr>
              <a:t>2. I can choose the features to compare.</a:t>
            </a:r>
          </a:p>
          <a:p>
            <a:pPr marL="342900" indent="-342900"/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648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prompting and support, the students identified the “features” of the matrix from the previous lessons.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characters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setting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adventure</a:t>
            </a:r>
            <a:endParaRPr lang="en-US" b="1" dirty="0"/>
          </a:p>
        </p:txBody>
      </p:sp>
      <p:pic>
        <p:nvPicPr>
          <p:cNvPr id="4102" name="Picture 6" descr="G:\DCIM\103NIKON\DSCN7478.JPG"/>
          <p:cNvPicPr>
            <a:picLocks noChangeAspect="1" noChangeArrowheads="1"/>
          </p:cNvPicPr>
          <p:nvPr/>
        </p:nvPicPr>
        <p:blipFill>
          <a:blip r:embed="rId7" cstate="print"/>
          <a:srcRect l="23958" t="21708" b="8848"/>
          <a:stretch>
            <a:fillRect/>
          </a:stretch>
        </p:blipFill>
        <p:spPr bwMode="auto">
          <a:xfrm>
            <a:off x="609600" y="304800"/>
            <a:ext cx="2514600" cy="172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97072_template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4D42B7-5F11-43DB-9F12-5248BAFB3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TP102397072_template(2)</Template>
  <TotalTime>150</TotalTime>
  <Words>812</Words>
  <Application>Microsoft Office PowerPoint</Application>
  <PresentationFormat>On-screen Show (4:3)</PresentationFormat>
  <Paragraphs>117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TP102397072_template(2)</vt:lpstr>
      <vt:lpstr>Slide 1</vt:lpstr>
      <vt:lpstr>Slide 2</vt:lpstr>
      <vt:lpstr>Slide 3</vt:lpstr>
      <vt:lpstr>Slide 4</vt:lpstr>
      <vt:lpstr>Slide 5</vt:lpstr>
      <vt:lpstr>Goal:</vt:lpstr>
      <vt:lpstr>Access Prior Knowledge</vt:lpstr>
      <vt:lpstr>New Information</vt:lpstr>
      <vt:lpstr>Slide 9</vt:lpstr>
      <vt:lpstr>Slide 10</vt:lpstr>
      <vt:lpstr>Slide 11</vt:lpstr>
      <vt:lpstr>Slide 12</vt:lpstr>
      <vt:lpstr>Application</vt:lpstr>
      <vt:lpstr>Slide 14</vt:lpstr>
      <vt:lpstr>Slide 15</vt:lpstr>
      <vt:lpstr>Slide 16</vt:lpstr>
      <vt:lpstr>Slide 17</vt:lpstr>
      <vt:lpstr>Goal: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Hensley</dc:creator>
  <cp:lastModifiedBy>st</cp:lastModifiedBy>
  <cp:revision>4</cp:revision>
  <dcterms:created xsi:type="dcterms:W3CDTF">2012-02-26T01:48:50Z</dcterms:created>
  <dcterms:modified xsi:type="dcterms:W3CDTF">2012-03-05T17:41:28Z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TC023970739991</vt:lpwstr>
  </property>
</Properties>
</file>